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68" r:id="rId3"/>
    <p:sldId id="258" r:id="rId4"/>
    <p:sldId id="259" r:id="rId5"/>
    <p:sldId id="266" r:id="rId6"/>
    <p:sldId id="267" r:id="rId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16" autoAdjust="0"/>
  </p:normalViewPr>
  <p:slideViewPr>
    <p:cSldViewPr>
      <p:cViewPr varScale="1">
        <p:scale>
          <a:sx n="61" d="100"/>
          <a:sy n="61" d="100"/>
        </p:scale>
        <p:origin x="-140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944AA-AB1C-4575-B5BD-15EFE30CCE66}" type="datetimeFigureOut">
              <a:rPr lang="tr-TR" smtClean="0"/>
              <a:pPr/>
              <a:t>13.01.2015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FC0945-CA5D-4099-A15B-606ECA5ADAC5}" type="slidenum">
              <a:rPr lang="tr-TR" smtClean="0"/>
              <a:pPr/>
              <a:t>‹#›</a:t>
            </a:fld>
            <a:endParaRPr lang="tr-TR"/>
          </a:p>
        </p:txBody>
      </p:sp>
    </p:spTree>
    <p:extLst>
      <p:ext uri="{BB962C8B-B14F-4D97-AF65-F5344CB8AC3E}">
        <p14:creationId xmlns:p14="http://schemas.microsoft.com/office/powerpoint/2010/main" xmlns="" val="2539642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01.11.2013 tarihi itibariyle e-</a:t>
            </a:r>
            <a:r>
              <a:rPr lang="tr-TR" dirty="0" err="1" smtClean="0"/>
              <a:t>çed</a:t>
            </a:r>
            <a:r>
              <a:rPr lang="tr-TR" dirty="0" smtClean="0"/>
              <a:t> uygulamasına geçilerek, öncelikle kağıt ve kırtasiye bazlı çok büyük oranda tasarruf sağlanmış, günümüz teknolojisi kullanılarak, çok hızlı bilgi ve belge transfer</a:t>
            </a:r>
            <a:r>
              <a:rPr lang="tr-TR" baseline="0" dirty="0" smtClean="0"/>
              <a:t> imkanı ile süreçlerin, kitlelerin çok kolaylıkla ulaşabileceği şeffaf bir ortamın oluşmasına olanak sağlanmıştır.</a:t>
            </a:r>
          </a:p>
          <a:p>
            <a:endParaRPr lang="tr-TR" baseline="0" dirty="0" smtClean="0"/>
          </a:p>
          <a:p>
            <a:r>
              <a:rPr lang="tr-TR" baseline="0" dirty="0" smtClean="0"/>
              <a:t>Diğer taraftan, sürece katılımın internet ortamında gerçekleştirilmesi, eleştiri, görüş, ilave ve benzeri önerilerin, hiyerarşik yapının, sürecin her safhasında bilgilenmesine ve müdahalesine imkan tanıması sonucu, değerlendirme etkinliği, sürati, geçmiş uygulamalarla kıyaslanmayacak biçimde artmıştır.</a:t>
            </a:r>
          </a:p>
          <a:p>
            <a:endParaRPr lang="tr-TR" baseline="0" dirty="0" smtClean="0"/>
          </a:p>
          <a:p>
            <a:r>
              <a:rPr lang="tr-TR" baseline="0" dirty="0" smtClean="0"/>
              <a:t>Şu aşamada, aksayan sadece «dış kurumlara» ilişkin</a:t>
            </a:r>
            <a:r>
              <a:rPr lang="tr-TR" dirty="0" smtClean="0"/>
              <a:t> mevcut veri tabanı</a:t>
            </a:r>
            <a:r>
              <a:rPr lang="tr-TR" baseline="0" dirty="0" smtClean="0"/>
              <a:t> tanım eksikliği ile, hiyerarşik yapı temelinde «yetki devri» eksikliğine bağlı, yazılım dışı işlemlerdir. </a:t>
            </a:r>
            <a:endParaRPr lang="tr-TR" dirty="0"/>
          </a:p>
        </p:txBody>
      </p:sp>
      <p:sp>
        <p:nvSpPr>
          <p:cNvPr id="4" name="Slayt Numarası Yer Tutucusu 3"/>
          <p:cNvSpPr>
            <a:spLocks noGrp="1"/>
          </p:cNvSpPr>
          <p:nvPr>
            <p:ph type="sldNum" sz="quarter" idx="10"/>
          </p:nvPr>
        </p:nvSpPr>
        <p:spPr/>
        <p:txBody>
          <a:bodyPr/>
          <a:lstStyle/>
          <a:p>
            <a:fld id="{A9FC0945-CA5D-4099-A15B-606ECA5ADAC5}" type="slidenum">
              <a:rPr lang="tr-TR" smtClean="0"/>
              <a:pPr/>
              <a:t>1</a:t>
            </a:fld>
            <a:endParaRPr lang="tr-TR"/>
          </a:p>
        </p:txBody>
      </p:sp>
    </p:spTree>
    <p:extLst>
      <p:ext uri="{BB962C8B-B14F-4D97-AF65-F5344CB8AC3E}">
        <p14:creationId xmlns:p14="http://schemas.microsoft.com/office/powerpoint/2010/main" xmlns="" val="1365185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r>
              <a:rPr lang="tr-TR" sz="1200" dirty="0" smtClean="0">
                <a:solidFill>
                  <a:prstClr val="black"/>
                </a:solidFill>
                <a:latin typeface="+mn-lt"/>
              </a:rPr>
              <a:t>ÇED SÜRECİNDE e-ÇED uygulamasına geçişle, bahsedilen kolaylıklar da, mevzuatta (ÇED Yönetmeliği-     ) karşılaşılan bazı güçlükler nedeniyle istenilen verimin </a:t>
            </a:r>
            <a:r>
              <a:rPr lang="tr-TR" sz="1200" dirty="0" err="1" smtClean="0">
                <a:solidFill>
                  <a:prstClr val="black"/>
                </a:solidFill>
                <a:latin typeface="+mn-lt"/>
              </a:rPr>
              <a:t>eldesini</a:t>
            </a:r>
            <a:r>
              <a:rPr lang="tr-TR" sz="1200" dirty="0" smtClean="0">
                <a:solidFill>
                  <a:prstClr val="black"/>
                </a:solidFill>
                <a:latin typeface="+mn-lt"/>
              </a:rPr>
              <a:t> zorlaştırmış, mevzuat revizyonu</a:t>
            </a:r>
            <a:r>
              <a:rPr lang="tr-TR" sz="1200" baseline="0" dirty="0" smtClean="0">
                <a:solidFill>
                  <a:prstClr val="black"/>
                </a:solidFill>
                <a:latin typeface="+mn-lt"/>
              </a:rPr>
              <a:t> elzem hale getirmiştir.</a:t>
            </a:r>
          </a:p>
          <a:p>
            <a:pPr lvl="0"/>
            <a:endParaRPr lang="tr-TR" sz="1200" baseline="0" dirty="0" smtClean="0">
              <a:solidFill>
                <a:prstClr val="black"/>
              </a:solidFill>
              <a:latin typeface="+mn-lt"/>
            </a:endParaRPr>
          </a:p>
          <a:p>
            <a:pPr lvl="0"/>
            <a:r>
              <a:rPr lang="tr-TR" sz="1200" baseline="0" dirty="0" smtClean="0">
                <a:solidFill>
                  <a:prstClr val="black"/>
                </a:solidFill>
                <a:latin typeface="+mn-lt"/>
              </a:rPr>
              <a:t>25.11.2014 tarih ve 29186 sayılı Resmi Gazete yayımlanarak yürürlüğe giren ÇED Yönetmeliği ile sürecin daha hızlı, daha güvenli ve daha net tanımlarla ifade edilebilir hale getirilmesi amaçlanmıştır.</a:t>
            </a:r>
          </a:p>
          <a:p>
            <a:pPr lvl="0"/>
            <a:endParaRPr lang="tr-TR" sz="1200" baseline="0" dirty="0" smtClean="0">
              <a:solidFill>
                <a:prstClr val="black"/>
              </a:solidFill>
              <a:latin typeface="+mn-lt"/>
            </a:endParaRPr>
          </a:p>
          <a:p>
            <a:pPr lvl="0"/>
            <a:r>
              <a:rPr lang="tr-TR" sz="1200" u="sng" baseline="0" dirty="0" smtClean="0">
                <a:solidFill>
                  <a:prstClr val="black"/>
                </a:solidFill>
                <a:latin typeface="+mn-lt"/>
              </a:rPr>
              <a:t>Yeni Yönetmelikle getirilen uygulamalarla;  </a:t>
            </a:r>
          </a:p>
          <a:p>
            <a:pPr lvl="0"/>
            <a:r>
              <a:rPr lang="tr-TR" sz="1200" u="none" baseline="0" dirty="0" smtClean="0">
                <a:solidFill>
                  <a:prstClr val="black"/>
                </a:solidFill>
                <a:latin typeface="+mn-lt"/>
              </a:rPr>
              <a:t>Ek-I ve Ek-II kapsamında verilen karar kriterlerinin, projenin başlangıç, uygulama ve sonlandırılma aşamalarında da denetimi esası getirilerek, faaliyetin her evresinde taahhüt-yaptırım etkinliği uygulamaya konmuştur. </a:t>
            </a:r>
          </a:p>
          <a:p>
            <a:pPr lvl="0"/>
            <a:endParaRPr lang="tr-TR" sz="1200" u="none" baseline="0" dirty="0" smtClean="0">
              <a:solidFill>
                <a:prstClr val="black"/>
              </a:solidFill>
              <a:latin typeface="+mn-lt"/>
            </a:endParaRPr>
          </a:p>
          <a:p>
            <a:pPr lvl="0"/>
            <a:r>
              <a:rPr lang="tr-TR" sz="1200" u="none" baseline="0" dirty="0" smtClean="0">
                <a:solidFill>
                  <a:prstClr val="black"/>
                </a:solidFill>
                <a:latin typeface="+mn-lt"/>
              </a:rPr>
              <a:t>Yine, ÇED Görüşü bulunan (ÇED Olumlu, ÇED Gerekli Değildir) Ek-I ve Ek-II kapsamlı projeler/faaliyetlerde yapılacak kapasite artışları ve genişlemelerle ile ilgili karaların, Bakanlığımızca verilmesi uygulaması başlatılmıştır. (Medde-7, 15, 24). Bu uygulama ile, faaliyet </a:t>
            </a:r>
            <a:r>
              <a:rPr lang="tr-TR" sz="1200" u="none" baseline="0" dirty="0" err="1" smtClean="0">
                <a:solidFill>
                  <a:prstClr val="black"/>
                </a:solidFill>
                <a:latin typeface="+mn-lt"/>
              </a:rPr>
              <a:t>karekterizasyonu</a:t>
            </a:r>
            <a:r>
              <a:rPr lang="tr-TR" sz="1200" u="none" baseline="0" dirty="0" smtClean="0">
                <a:solidFill>
                  <a:prstClr val="black"/>
                </a:solidFill>
                <a:latin typeface="+mn-lt"/>
              </a:rPr>
              <a:t> değişmeyen hatta bazı durumlarda, sistem modernizasyonu bazlı çevresel iyileştirme ve aynı zamanda verimlilik artışı yaratan «kapasite artışı» durum karşısında, faaliyet sahibine uygulanan, gerçekte haksız olan işlemlerin önüne geçilecek, yatırımcının şevki kırılmayacak, genişleyen prosesin kalitatif olmayan kantitatif  çevresel etki artışı, «Çevre İzin veya Geçici Faaliyet Belge» şartlarının genişleyen süreci de kapsayacak biçimde güncellenmesi ile denetlenerek elimine edilebilecektir.</a:t>
            </a:r>
            <a:endParaRPr lang="tr-TR" sz="1200" u="none" dirty="0">
              <a:solidFill>
                <a:prstClr val="black"/>
              </a:solidFill>
              <a:latin typeface="+mn-lt"/>
            </a:endParaRPr>
          </a:p>
        </p:txBody>
      </p:sp>
      <p:sp>
        <p:nvSpPr>
          <p:cNvPr id="4" name="Slayt Numarası Yer Tutucusu 3"/>
          <p:cNvSpPr>
            <a:spLocks noGrp="1"/>
          </p:cNvSpPr>
          <p:nvPr>
            <p:ph type="sldNum" sz="quarter" idx="10"/>
          </p:nvPr>
        </p:nvSpPr>
        <p:spPr/>
        <p:txBody>
          <a:bodyPr/>
          <a:lstStyle/>
          <a:p>
            <a:fld id="{A9FC0945-CA5D-4099-A15B-606ECA5ADAC5}" type="slidenum">
              <a:rPr lang="tr-TR" smtClean="0"/>
              <a:pPr/>
              <a:t>3</a:t>
            </a:fld>
            <a:endParaRPr lang="tr-TR"/>
          </a:p>
        </p:txBody>
      </p:sp>
    </p:spTree>
    <p:extLst>
      <p:ext uri="{BB962C8B-B14F-4D97-AF65-F5344CB8AC3E}">
        <p14:creationId xmlns:p14="http://schemas.microsoft.com/office/powerpoint/2010/main" xmlns="" val="1495056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dirty="0" smtClean="0"/>
              <a:t>Yeni Yönetmelikte, ÇED Sürecinin başladığına ait ilan sürecinde, özel format verilmemiş ham dosyanın internette yayımı kaldırılmış, halk görüş ve katkısı</a:t>
            </a:r>
            <a:r>
              <a:rPr lang="tr-TR" baseline="0" dirty="0" smtClean="0"/>
              <a:t> bulunmayan dosya bilgi yayımının önüne geçilmiştir. </a:t>
            </a:r>
          </a:p>
          <a:p>
            <a:pPr algn="just"/>
            <a:endParaRPr lang="tr-TR" baseline="0" dirty="0" smtClean="0"/>
          </a:p>
          <a:p>
            <a:pPr algn="just"/>
            <a:r>
              <a:rPr lang="tr-TR" baseline="0" dirty="0" smtClean="0"/>
              <a:t>Halkın Katılımı Toplantısı yapılacağına dair ilanın, eski Yönetmelikte belirlenen ve tartışmalara neden olan «10 gün» önceden yayınlanır ifadesi, «10 takvim günü» olarak değiştirilerek hem bir tanım netliği sağlanmış, aynı zamanda da süreç hızlandırılmıştır. (Madde 9a).</a:t>
            </a:r>
          </a:p>
          <a:p>
            <a:pPr algn="just"/>
            <a:endParaRPr lang="tr-TR" baseline="0" dirty="0" smtClean="0"/>
          </a:p>
          <a:p>
            <a:pPr algn="just"/>
            <a:r>
              <a:rPr lang="tr-TR" baseline="0" dirty="0" smtClean="0"/>
              <a:t>Özel Format verilmesi sonrası hazırlanan ve uygun bulunmayan dosyanın tekrar hazırlanması için verilen süre, 6 aydan 3 aya indirilerek süreç yatırımcı lehine hızlandırılmıştır. (Madde 11.1)</a:t>
            </a:r>
          </a:p>
          <a:p>
            <a:pPr algn="just"/>
            <a:endParaRPr lang="tr-TR" baseline="0" dirty="0" smtClean="0"/>
          </a:p>
          <a:p>
            <a:pPr algn="just"/>
            <a:r>
              <a:rPr lang="tr-TR" baseline="0" dirty="0" smtClean="0"/>
              <a:t>ÇED Sürecine ait her aşamada, bilgilendirmenin «uygun araçlarla ve internette yapılır» ibaresi «askıda ilan» ilavesiyle güçlendirilmeye çalışılırken, tasarruf ilkesi </a:t>
            </a:r>
            <a:r>
              <a:rPr lang="tr-TR" baseline="0" dirty="0" err="1" smtClean="0"/>
              <a:t>gözardı</a:t>
            </a:r>
            <a:r>
              <a:rPr lang="tr-TR" baseline="0" dirty="0" smtClean="0"/>
              <a:t> edilmiş. </a:t>
            </a:r>
          </a:p>
          <a:p>
            <a:pPr algn="just"/>
            <a:endParaRPr lang="tr-TR" baseline="0" dirty="0" smtClean="0"/>
          </a:p>
          <a:p>
            <a:pPr algn="just"/>
            <a:r>
              <a:rPr lang="tr-TR" baseline="0" dirty="0" smtClean="0"/>
              <a:t>Uygun görülmeyen sürece ait «dosyanın iadesi» e-</a:t>
            </a:r>
            <a:r>
              <a:rPr lang="tr-TR" baseline="0" dirty="0" err="1" smtClean="0"/>
              <a:t>çed</a:t>
            </a:r>
            <a:r>
              <a:rPr lang="tr-TR" baseline="0" dirty="0" smtClean="0"/>
              <a:t> süreci pratiği içinde ortadan kaldırılmıştır. </a:t>
            </a:r>
          </a:p>
          <a:p>
            <a:pPr algn="just"/>
            <a:r>
              <a:rPr lang="tr-TR" baseline="0" dirty="0" smtClean="0"/>
              <a:t>Proje yerinin görülüp incelenme zorunluluğu kaldırılmış, taahhüt güvenilirliği bazında sürecin yatırımcı lehine kısaltılması amaçlanmıştır.</a:t>
            </a:r>
            <a:endParaRPr lang="tr-TR" dirty="0"/>
          </a:p>
        </p:txBody>
      </p:sp>
      <p:sp>
        <p:nvSpPr>
          <p:cNvPr id="4" name="Slayt Numarası Yer Tutucusu 3"/>
          <p:cNvSpPr>
            <a:spLocks noGrp="1"/>
          </p:cNvSpPr>
          <p:nvPr>
            <p:ph type="sldNum" sz="quarter" idx="10"/>
          </p:nvPr>
        </p:nvSpPr>
        <p:spPr/>
        <p:txBody>
          <a:bodyPr/>
          <a:lstStyle/>
          <a:p>
            <a:fld id="{A9FC0945-CA5D-4099-A15B-606ECA5ADAC5}" type="slidenum">
              <a:rPr lang="tr-TR" smtClean="0"/>
              <a:pPr/>
              <a:t>4</a:t>
            </a:fld>
            <a:endParaRPr lang="tr-TR"/>
          </a:p>
        </p:txBody>
      </p:sp>
    </p:spTree>
    <p:extLst>
      <p:ext uri="{BB962C8B-B14F-4D97-AF65-F5344CB8AC3E}">
        <p14:creationId xmlns:p14="http://schemas.microsoft.com/office/powerpoint/2010/main" xmlns="" val="434513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4756D3EF-95F5-47DD-9CEB-5790F391600E}" type="datetimeFigureOut">
              <a:rPr lang="tr-TR" smtClean="0"/>
              <a:pPr/>
              <a:t>13.01.2015</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C25D8814-B614-489A-A68D-AABDBB1A0C47}"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4756D3EF-95F5-47DD-9CEB-5790F391600E}" type="datetimeFigureOut">
              <a:rPr lang="tr-TR" smtClean="0"/>
              <a:pPr/>
              <a:t>13.01.2015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25D8814-B614-489A-A68D-AABDBB1A0C47}"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4756D3EF-95F5-47DD-9CEB-5790F391600E}" type="datetimeFigureOut">
              <a:rPr lang="tr-TR" smtClean="0"/>
              <a:pPr/>
              <a:t>13.01.2015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25D8814-B614-489A-A68D-AABDBB1A0C47}"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4756D3EF-95F5-47DD-9CEB-5790F391600E}" type="datetimeFigureOut">
              <a:rPr lang="tr-TR" smtClean="0"/>
              <a:pPr/>
              <a:t>13.01.2015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25D8814-B614-489A-A68D-AABDBB1A0C47}"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4756D3EF-95F5-47DD-9CEB-5790F391600E}" type="datetimeFigureOut">
              <a:rPr lang="tr-TR" smtClean="0"/>
              <a:pPr/>
              <a:t>13.01.2015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25D8814-B614-489A-A68D-AABDBB1A0C47}"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4756D3EF-95F5-47DD-9CEB-5790F391600E}" type="datetimeFigureOut">
              <a:rPr lang="tr-TR" smtClean="0"/>
              <a:pPr/>
              <a:t>13.01.2015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25D8814-B614-489A-A68D-AABDBB1A0C47}"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4756D3EF-95F5-47DD-9CEB-5790F391600E}" type="datetimeFigureOut">
              <a:rPr lang="tr-TR" smtClean="0"/>
              <a:pPr/>
              <a:t>13.01.2015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25D8814-B614-489A-A68D-AABDBB1A0C47}"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4756D3EF-95F5-47DD-9CEB-5790F391600E}" type="datetimeFigureOut">
              <a:rPr lang="tr-TR" smtClean="0"/>
              <a:pPr/>
              <a:t>13.01.2015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25D8814-B614-489A-A68D-AABDBB1A0C47}"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6D3EF-95F5-47DD-9CEB-5790F391600E}" type="datetimeFigureOut">
              <a:rPr lang="tr-TR" smtClean="0"/>
              <a:pPr/>
              <a:t>13.01.2015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25D8814-B614-489A-A68D-AABDBB1A0C47}"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4756D3EF-95F5-47DD-9CEB-5790F391600E}" type="datetimeFigureOut">
              <a:rPr lang="tr-TR" smtClean="0"/>
              <a:pPr/>
              <a:t>13.01.2015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25D8814-B614-489A-A68D-AABDBB1A0C47}"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4756D3EF-95F5-47DD-9CEB-5790F391600E}" type="datetimeFigureOut">
              <a:rPr lang="tr-TR" smtClean="0"/>
              <a:pPr/>
              <a:t>13.01.2015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C25D8814-B614-489A-A68D-AABDBB1A0C47}"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56D3EF-95F5-47DD-9CEB-5790F391600E}" type="datetimeFigureOut">
              <a:rPr lang="tr-TR" smtClean="0"/>
              <a:pPr/>
              <a:t>13.01.2015</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25D8814-B614-489A-A68D-AABDBB1A0C47}"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941310" y="1916832"/>
            <a:ext cx="7632848" cy="1015663"/>
          </a:xfrm>
          <a:prstGeom prst="rect">
            <a:avLst/>
          </a:prstGeom>
        </p:spPr>
        <p:txBody>
          <a:bodyPr wrap="square">
            <a:spAutoFit/>
          </a:bodyPr>
          <a:lstStyle/>
          <a:p>
            <a:pPr lvl="0" algn="just"/>
            <a:endParaRPr lang="tr-TR" sz="2000" dirty="0" smtClean="0">
              <a:solidFill>
                <a:prstClr val="black"/>
              </a:solidFill>
              <a:latin typeface="Calibri"/>
            </a:endParaRPr>
          </a:p>
          <a:p>
            <a:pPr lvl="0" algn="just"/>
            <a:endParaRPr lang="tr-TR" sz="2000" dirty="0">
              <a:solidFill>
                <a:prstClr val="black"/>
              </a:solidFill>
              <a:latin typeface="Calibri"/>
            </a:endParaRPr>
          </a:p>
          <a:p>
            <a:pPr lvl="0" algn="just"/>
            <a:r>
              <a:rPr lang="tr-TR" sz="2000" dirty="0" smtClean="0">
                <a:solidFill>
                  <a:prstClr val="black"/>
                </a:solidFill>
                <a:latin typeface="Calibri"/>
              </a:rPr>
              <a:t> </a:t>
            </a:r>
            <a:endParaRPr lang="tr-TR" sz="2000" dirty="0">
              <a:solidFill>
                <a:prstClr val="black"/>
              </a:solidFill>
              <a:latin typeface="Calibri"/>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15753" y="0"/>
            <a:ext cx="1914525" cy="1200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24" y="260648"/>
            <a:ext cx="173355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Metin kutusu 5"/>
          <p:cNvSpPr txBox="1"/>
          <p:nvPr/>
        </p:nvSpPr>
        <p:spPr>
          <a:xfrm>
            <a:off x="776958" y="3573016"/>
            <a:ext cx="7233617" cy="707886"/>
          </a:xfrm>
          <a:prstGeom prst="rect">
            <a:avLst/>
          </a:prstGeom>
          <a:noFill/>
        </p:spPr>
        <p:txBody>
          <a:bodyPr wrap="square" rtlCol="0">
            <a:spAutoFit/>
          </a:bodyPr>
          <a:lstStyle/>
          <a:p>
            <a:pPr algn="ctr"/>
            <a:r>
              <a:rPr lang="tr-TR" sz="4000" dirty="0" smtClean="0"/>
              <a:t>    </a:t>
            </a:r>
            <a:r>
              <a:rPr lang="tr-TR" sz="4000" b="1" dirty="0" smtClean="0"/>
              <a:t>ÇED YÖNETMELİĞİ</a:t>
            </a:r>
            <a:endParaRPr lang="tr-TR" sz="4000" b="1" dirty="0"/>
          </a:p>
        </p:txBody>
      </p:sp>
      <p:sp>
        <p:nvSpPr>
          <p:cNvPr id="9" name="Rectangle 3"/>
          <p:cNvSpPr>
            <a:spLocks noChangeArrowheads="1"/>
          </p:cNvSpPr>
          <p:nvPr/>
        </p:nvSpPr>
        <p:spPr bwMode="auto">
          <a:xfrm>
            <a:off x="866775" y="1133864"/>
            <a:ext cx="7143800" cy="2286016"/>
          </a:xfrm>
          <a:prstGeom prst="rect">
            <a:avLst/>
          </a:prstGeom>
          <a:noFill/>
          <a:ln w="9525">
            <a:noFill/>
            <a:miter lim="800000"/>
            <a:headEnd/>
            <a:tailEnd/>
          </a:ln>
        </p:spPr>
        <p:txBody>
          <a:bodyPr/>
          <a:lstStyle/>
          <a:p>
            <a:pPr algn="ctr">
              <a:lnSpc>
                <a:spcPct val="90000"/>
              </a:lnSpc>
              <a:buFont typeface="Wingdings" pitchFamily="2" charset="2"/>
              <a:buNone/>
              <a:defRPr/>
            </a:pPr>
            <a:endParaRPr lang="tr-TR" sz="2200" dirty="0" smtClean="0">
              <a:latin typeface="Calibri" pitchFamily="34" charset="0"/>
            </a:endParaRPr>
          </a:p>
          <a:p>
            <a:pPr algn="ctr">
              <a:lnSpc>
                <a:spcPct val="90000"/>
              </a:lnSpc>
              <a:buFont typeface="Wingdings" pitchFamily="2" charset="2"/>
              <a:buNone/>
              <a:defRPr/>
            </a:pPr>
            <a:r>
              <a:rPr lang="tr-TR" sz="2800" dirty="0" smtClean="0">
                <a:solidFill>
                  <a:schemeClr val="accent1"/>
                </a:solidFill>
                <a:latin typeface="Calibri" pitchFamily="34" charset="0"/>
              </a:rPr>
              <a:t>T.C.</a:t>
            </a:r>
          </a:p>
          <a:p>
            <a:pPr algn="ctr">
              <a:lnSpc>
                <a:spcPct val="90000"/>
              </a:lnSpc>
              <a:buFont typeface="Wingdings" pitchFamily="2" charset="2"/>
              <a:buNone/>
              <a:defRPr/>
            </a:pPr>
            <a:r>
              <a:rPr lang="tr-TR" sz="2800" dirty="0" smtClean="0">
                <a:solidFill>
                  <a:schemeClr val="accent1"/>
                </a:solidFill>
                <a:latin typeface="Calibri" pitchFamily="34" charset="0"/>
              </a:rPr>
              <a:t>KOCAELİ VALİLİĞİ</a:t>
            </a:r>
          </a:p>
          <a:p>
            <a:pPr algn="ctr">
              <a:lnSpc>
                <a:spcPct val="90000"/>
              </a:lnSpc>
              <a:buFont typeface="Wingdings" pitchFamily="2" charset="2"/>
              <a:buNone/>
              <a:defRPr/>
            </a:pPr>
            <a:r>
              <a:rPr lang="tr-TR" sz="2800" dirty="0" smtClean="0">
                <a:solidFill>
                  <a:schemeClr val="accent1"/>
                </a:solidFill>
                <a:latin typeface="Calibri" pitchFamily="34" charset="0"/>
              </a:rPr>
              <a:t>ÇEVRE VE ŞEHİRCİLİK İL MÜDÜRLÜĞÜ</a:t>
            </a:r>
          </a:p>
          <a:p>
            <a:pPr algn="ctr">
              <a:lnSpc>
                <a:spcPct val="90000"/>
              </a:lnSpc>
              <a:buFont typeface="Wingdings" pitchFamily="2" charset="2"/>
              <a:buNone/>
              <a:defRPr/>
            </a:pPr>
            <a:endParaRPr lang="tr-TR" dirty="0">
              <a:solidFill>
                <a:srgbClr val="7030A0"/>
              </a:solidFill>
              <a:latin typeface="Calibri" pitchFamily="34" charset="0"/>
            </a:endParaRPr>
          </a:p>
          <a:p>
            <a:pPr algn="ctr">
              <a:lnSpc>
                <a:spcPct val="90000"/>
              </a:lnSpc>
              <a:buFont typeface="Wingdings" pitchFamily="2" charset="2"/>
              <a:buNone/>
              <a:defRPr/>
            </a:pPr>
            <a:endParaRPr lang="tr-TR" sz="1100" dirty="0" smtClean="0">
              <a:solidFill>
                <a:srgbClr val="EB6715"/>
              </a:solidFill>
              <a:latin typeface="Calibri" pitchFamily="34" charset="0"/>
            </a:endParaRPr>
          </a:p>
        </p:txBody>
      </p:sp>
    </p:spTree>
    <p:extLst>
      <p:ext uri="{BB962C8B-B14F-4D97-AF65-F5344CB8AC3E}">
        <p14:creationId xmlns:p14="http://schemas.microsoft.com/office/powerpoint/2010/main" xmlns="" val="93783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83768" y="1196752"/>
            <a:ext cx="3699346" cy="369332"/>
          </a:xfrm>
          <a:prstGeom prst="rect">
            <a:avLst/>
          </a:prstGeom>
        </p:spPr>
        <p:txBody>
          <a:bodyPr wrap="none">
            <a:spAutoFit/>
          </a:bodyPr>
          <a:lstStyle/>
          <a:p>
            <a:pPr lvl="0"/>
            <a:r>
              <a:rPr lang="tr-TR" b="1" dirty="0">
                <a:solidFill>
                  <a:prstClr val="black"/>
                </a:solidFill>
                <a:latin typeface="Calibri"/>
              </a:rPr>
              <a:t>ÇED SÜRECİNDE YAPILAN YENİLİKLER</a:t>
            </a:r>
          </a:p>
        </p:txBody>
      </p:sp>
      <p:sp>
        <p:nvSpPr>
          <p:cNvPr id="3" name="Dikdörtgen 2"/>
          <p:cNvSpPr/>
          <p:nvPr/>
        </p:nvSpPr>
        <p:spPr>
          <a:xfrm>
            <a:off x="755576" y="1916832"/>
            <a:ext cx="7920880" cy="2585323"/>
          </a:xfrm>
          <a:prstGeom prst="rect">
            <a:avLst/>
          </a:prstGeom>
        </p:spPr>
        <p:txBody>
          <a:bodyPr wrap="square">
            <a:spAutoFit/>
          </a:bodyPr>
          <a:lstStyle/>
          <a:p>
            <a:pPr lvl="0" algn="just"/>
            <a:r>
              <a:rPr lang="tr-TR" dirty="0">
                <a:solidFill>
                  <a:prstClr val="black"/>
                </a:solidFill>
                <a:latin typeface="Calibri"/>
              </a:rPr>
              <a:t>01.11.2013 tarihi itibariyle e-</a:t>
            </a:r>
            <a:r>
              <a:rPr lang="tr-TR" dirty="0" err="1">
                <a:solidFill>
                  <a:prstClr val="black"/>
                </a:solidFill>
                <a:latin typeface="Calibri"/>
              </a:rPr>
              <a:t>çed</a:t>
            </a:r>
            <a:r>
              <a:rPr lang="tr-TR" dirty="0">
                <a:solidFill>
                  <a:prstClr val="black"/>
                </a:solidFill>
                <a:latin typeface="Calibri"/>
              </a:rPr>
              <a:t> uygulamasına geçilerek, öncelikle kağıt ve kırtasiye bazlı çok büyük oranda tasarruf sağlanmış, günümüz teknolojisi kullanılarak, çok hızlı bilgi ve belge transfer imkanı ile süreçlerin, kitlelerin çok kolaylıkla ulaşabileceği şeffaf bir ortamın oluşmasına olanak sağlanmıştır.</a:t>
            </a:r>
          </a:p>
          <a:p>
            <a:pPr lvl="0" algn="just"/>
            <a:endParaRPr lang="tr-TR" dirty="0">
              <a:solidFill>
                <a:prstClr val="black"/>
              </a:solidFill>
              <a:latin typeface="Calibri"/>
            </a:endParaRPr>
          </a:p>
          <a:p>
            <a:pPr lvl="0" algn="just"/>
            <a:r>
              <a:rPr lang="tr-TR" dirty="0">
                <a:solidFill>
                  <a:prstClr val="black"/>
                </a:solidFill>
                <a:latin typeface="Calibri"/>
              </a:rPr>
              <a:t>Diğer taraftan, sürece katılımın internet ortamında gerçekleştirilmesi, eleştiri, görüş, ilave ve benzeri önerilerin, hiyerarşik yapının, sürecin her safhasında bilgilenmesine ve müdahalesine imkan tanıması sonucu, değerlendirme etkinliği, sürati, geçmiş uygulamalarla kıyaslanmayacak biçimde artmıştır.</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57880"/>
            <a:ext cx="173355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15752" y="181268"/>
            <a:ext cx="1914525" cy="1200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74692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1844824"/>
            <a:ext cx="8136904" cy="4093428"/>
          </a:xfrm>
          <a:prstGeom prst="rect">
            <a:avLst/>
          </a:prstGeom>
        </p:spPr>
        <p:txBody>
          <a:bodyPr wrap="square">
            <a:spAutoFit/>
          </a:bodyPr>
          <a:lstStyle/>
          <a:p>
            <a:pPr lvl="0" algn="just"/>
            <a:r>
              <a:rPr lang="tr-TR" sz="2000" dirty="0">
                <a:solidFill>
                  <a:prstClr val="black"/>
                </a:solidFill>
                <a:latin typeface="Calibri"/>
              </a:rPr>
              <a:t>ÇED SÜRECİNDE e-ÇED uygulamasına geçişle, bahsedilen </a:t>
            </a:r>
            <a:r>
              <a:rPr lang="tr-TR" sz="2000" dirty="0" smtClean="0">
                <a:solidFill>
                  <a:prstClr val="black"/>
                </a:solidFill>
                <a:latin typeface="Calibri"/>
              </a:rPr>
              <a:t>kolaylıklar, eski mevzuatta  karşılaşılan </a:t>
            </a:r>
            <a:r>
              <a:rPr lang="tr-TR" sz="2000" dirty="0">
                <a:solidFill>
                  <a:prstClr val="black"/>
                </a:solidFill>
                <a:latin typeface="Calibri"/>
              </a:rPr>
              <a:t>bazı güçlükler nedeniyle istenilen </a:t>
            </a:r>
            <a:r>
              <a:rPr lang="tr-TR" sz="2000" dirty="0" smtClean="0">
                <a:solidFill>
                  <a:prstClr val="black"/>
                </a:solidFill>
                <a:latin typeface="Calibri"/>
              </a:rPr>
              <a:t>verime  ulaşımı zorlaştırmıştır.  Bu  nedenle</a:t>
            </a:r>
            <a:r>
              <a:rPr lang="tr-TR" sz="2000" dirty="0">
                <a:solidFill>
                  <a:prstClr val="black"/>
                </a:solidFill>
                <a:latin typeface="Calibri"/>
              </a:rPr>
              <a:t>, 25.11.2014 tarih ve 29186 sayılı </a:t>
            </a:r>
            <a:r>
              <a:rPr lang="tr-TR" sz="2000" dirty="0" smtClean="0">
                <a:solidFill>
                  <a:prstClr val="black"/>
                </a:solidFill>
                <a:latin typeface="Calibri"/>
              </a:rPr>
              <a:t>ÇED </a:t>
            </a:r>
            <a:r>
              <a:rPr lang="tr-TR" sz="2000" dirty="0">
                <a:solidFill>
                  <a:prstClr val="black"/>
                </a:solidFill>
                <a:latin typeface="Calibri"/>
              </a:rPr>
              <a:t>Yönetmeliği </a:t>
            </a:r>
            <a:r>
              <a:rPr lang="tr-TR" sz="2000" dirty="0" smtClean="0">
                <a:solidFill>
                  <a:prstClr val="black"/>
                </a:solidFill>
                <a:latin typeface="Calibri"/>
              </a:rPr>
              <a:t>  yürürlüğe  girmiştir.</a:t>
            </a:r>
            <a:endParaRPr lang="tr-TR" sz="2000" dirty="0">
              <a:solidFill>
                <a:prstClr val="black"/>
              </a:solidFill>
              <a:latin typeface="Calibri"/>
            </a:endParaRPr>
          </a:p>
          <a:p>
            <a:pPr lvl="0" algn="just"/>
            <a:endParaRPr lang="tr-TR" sz="2000" dirty="0">
              <a:solidFill>
                <a:prstClr val="black"/>
              </a:solidFill>
              <a:latin typeface="Calibri"/>
            </a:endParaRPr>
          </a:p>
          <a:p>
            <a:pPr lvl="0" algn="just"/>
            <a:r>
              <a:rPr lang="tr-TR" sz="2000" dirty="0" smtClean="0">
                <a:solidFill>
                  <a:prstClr val="black"/>
                </a:solidFill>
                <a:latin typeface="Calibri"/>
              </a:rPr>
              <a:t>Yeni  yönetmelik ile </a:t>
            </a:r>
            <a:r>
              <a:rPr lang="tr-TR" sz="2000" dirty="0">
                <a:solidFill>
                  <a:prstClr val="black"/>
                </a:solidFill>
                <a:latin typeface="Calibri"/>
              </a:rPr>
              <a:t>sürecin daha hızlı, daha güvenli ve daha net tanımlarla ifade edilebilir hale getirilmesi </a:t>
            </a:r>
            <a:r>
              <a:rPr lang="tr-TR" sz="2000" dirty="0" smtClean="0">
                <a:solidFill>
                  <a:prstClr val="black"/>
                </a:solidFill>
                <a:latin typeface="Calibri"/>
              </a:rPr>
              <a:t> sağlanmıştır.</a:t>
            </a:r>
            <a:endParaRPr lang="tr-TR" sz="2000" dirty="0">
              <a:solidFill>
                <a:prstClr val="black"/>
              </a:solidFill>
              <a:latin typeface="Calibri"/>
            </a:endParaRPr>
          </a:p>
          <a:p>
            <a:pPr lvl="0" algn="just"/>
            <a:endParaRPr lang="tr-TR" sz="2000" dirty="0">
              <a:solidFill>
                <a:prstClr val="black"/>
              </a:solidFill>
              <a:latin typeface="Calibri"/>
            </a:endParaRPr>
          </a:p>
          <a:p>
            <a:pPr lvl="0" algn="just"/>
            <a:r>
              <a:rPr lang="tr-TR" sz="2000" u="sng" dirty="0">
                <a:solidFill>
                  <a:prstClr val="black"/>
                </a:solidFill>
                <a:latin typeface="Calibri"/>
              </a:rPr>
              <a:t>Yeni Yönetmelikle getirilen uygulamalarla;  </a:t>
            </a:r>
          </a:p>
          <a:p>
            <a:pPr lvl="0" algn="just"/>
            <a:endParaRPr lang="tr-TR" sz="2000" dirty="0">
              <a:solidFill>
                <a:prstClr val="black"/>
              </a:solidFill>
              <a:latin typeface="Calibri"/>
            </a:endParaRPr>
          </a:p>
          <a:p>
            <a:pPr lvl="0" algn="just"/>
            <a:r>
              <a:rPr lang="tr-TR" sz="2000" dirty="0" smtClean="0">
                <a:solidFill>
                  <a:prstClr val="black"/>
                </a:solidFill>
                <a:latin typeface="Calibri"/>
              </a:rPr>
              <a:t>ÇED </a:t>
            </a:r>
            <a:r>
              <a:rPr lang="tr-TR" sz="2000" dirty="0">
                <a:solidFill>
                  <a:prstClr val="black"/>
                </a:solidFill>
                <a:latin typeface="Calibri"/>
              </a:rPr>
              <a:t>Görüşü bulunan (ÇED Olumlu, ÇED Gerekli Değildir) Ek-I ve Ek-II kapsamlı projeler/faaliyetlerde yapılacak kapasite artışları ve genişlemelerle ile ilgili </a:t>
            </a:r>
            <a:r>
              <a:rPr lang="tr-TR" sz="2000" dirty="0" smtClean="0">
                <a:solidFill>
                  <a:prstClr val="black"/>
                </a:solidFill>
                <a:latin typeface="Calibri"/>
              </a:rPr>
              <a:t>kararların</a:t>
            </a:r>
            <a:r>
              <a:rPr lang="tr-TR" sz="2000" dirty="0">
                <a:solidFill>
                  <a:prstClr val="black"/>
                </a:solidFill>
                <a:latin typeface="Calibri"/>
              </a:rPr>
              <a:t>, Bakanlığımızca verilmesi uygulaması başlatılmıştır. </a:t>
            </a:r>
            <a:r>
              <a:rPr lang="tr-TR" sz="2000" dirty="0" smtClean="0">
                <a:solidFill>
                  <a:prstClr val="black"/>
                </a:solidFill>
                <a:latin typeface="Calibri"/>
              </a:rPr>
              <a:t> </a:t>
            </a:r>
            <a:endParaRPr lang="tr-TR" sz="2000" dirty="0">
              <a:solidFill>
                <a:prstClr val="black"/>
              </a:solidFill>
              <a:latin typeface="Calibri"/>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29475" y="15958"/>
            <a:ext cx="1914525" cy="1200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73355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50819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1467092"/>
            <a:ext cx="7848872" cy="5386090"/>
          </a:xfrm>
          <a:prstGeom prst="rect">
            <a:avLst/>
          </a:prstGeom>
        </p:spPr>
        <p:txBody>
          <a:bodyPr wrap="square">
            <a:spAutoFit/>
          </a:bodyPr>
          <a:lstStyle/>
          <a:p>
            <a:pPr lvl="0" algn="just"/>
            <a:r>
              <a:rPr lang="tr-TR" sz="1600" dirty="0" smtClean="0">
                <a:solidFill>
                  <a:prstClr val="black"/>
                </a:solidFill>
                <a:latin typeface="Calibri"/>
              </a:rPr>
              <a:t> </a:t>
            </a:r>
            <a:endParaRPr lang="tr-TR" sz="1600" dirty="0">
              <a:solidFill>
                <a:prstClr val="black"/>
              </a:solidFill>
              <a:latin typeface="Calibri"/>
            </a:endParaRPr>
          </a:p>
          <a:p>
            <a:pPr lvl="0" algn="just"/>
            <a:r>
              <a:rPr lang="tr-TR" sz="2000" dirty="0">
                <a:solidFill>
                  <a:prstClr val="black"/>
                </a:solidFill>
                <a:latin typeface="Calibri"/>
              </a:rPr>
              <a:t>Halkın Katılımı Toplantısı yapılacağına dair ilanın, eski Yönetmelikte belirlenen ve tartışmalara neden olan «10 gün» önceden yayınlanır ifadesi, «10 takvim günü» olarak değiştirilerek </a:t>
            </a:r>
            <a:r>
              <a:rPr lang="tr-TR" sz="2000" dirty="0" smtClean="0">
                <a:solidFill>
                  <a:prstClr val="black"/>
                </a:solidFill>
                <a:latin typeface="Calibri"/>
              </a:rPr>
              <a:t> süreç </a:t>
            </a:r>
            <a:r>
              <a:rPr lang="tr-TR" sz="2000" dirty="0">
                <a:solidFill>
                  <a:prstClr val="black"/>
                </a:solidFill>
                <a:latin typeface="Calibri"/>
              </a:rPr>
              <a:t>hızlandırılmıştır. </a:t>
            </a:r>
          </a:p>
          <a:p>
            <a:pPr lvl="0" algn="just"/>
            <a:endParaRPr lang="tr-TR" sz="2000" dirty="0">
              <a:solidFill>
                <a:prstClr val="black"/>
              </a:solidFill>
              <a:latin typeface="Calibri"/>
            </a:endParaRPr>
          </a:p>
          <a:p>
            <a:pPr lvl="0" algn="just"/>
            <a:r>
              <a:rPr lang="tr-TR" sz="2000" dirty="0" smtClean="0">
                <a:solidFill>
                  <a:prstClr val="black"/>
                </a:solidFill>
                <a:latin typeface="Calibri"/>
              </a:rPr>
              <a:t>Formatı  uygun </a:t>
            </a:r>
            <a:r>
              <a:rPr lang="tr-TR" sz="2000" dirty="0">
                <a:solidFill>
                  <a:prstClr val="black"/>
                </a:solidFill>
                <a:latin typeface="Calibri"/>
              </a:rPr>
              <a:t>bulunmayan dosyanın tekrar hazırlanması için verilen süre, 6 aydan </a:t>
            </a:r>
            <a:r>
              <a:rPr lang="tr-TR" sz="2000" b="1" dirty="0">
                <a:solidFill>
                  <a:prstClr val="black"/>
                </a:solidFill>
                <a:latin typeface="Calibri"/>
              </a:rPr>
              <a:t>3 aya </a:t>
            </a:r>
            <a:r>
              <a:rPr lang="tr-TR" sz="2000" dirty="0">
                <a:solidFill>
                  <a:prstClr val="black"/>
                </a:solidFill>
                <a:latin typeface="Calibri"/>
              </a:rPr>
              <a:t>indirilerek süreç yatırımcı lehine hızlandırılmıştır. </a:t>
            </a:r>
            <a:r>
              <a:rPr lang="tr-TR" sz="2000" dirty="0" smtClean="0">
                <a:solidFill>
                  <a:prstClr val="black"/>
                </a:solidFill>
                <a:latin typeface="Calibri"/>
              </a:rPr>
              <a:t> </a:t>
            </a:r>
            <a:endParaRPr lang="tr-TR" sz="2000" dirty="0">
              <a:solidFill>
                <a:prstClr val="black"/>
              </a:solidFill>
              <a:latin typeface="Calibri"/>
            </a:endParaRPr>
          </a:p>
          <a:p>
            <a:pPr lvl="0" algn="just"/>
            <a:r>
              <a:rPr lang="tr-TR" sz="2000" dirty="0" smtClean="0">
                <a:latin typeface="Calibri"/>
              </a:rPr>
              <a:t> </a:t>
            </a:r>
            <a:endParaRPr lang="tr-TR" sz="2000" dirty="0">
              <a:latin typeface="Calibri"/>
            </a:endParaRPr>
          </a:p>
          <a:p>
            <a:pPr lvl="0" algn="just"/>
            <a:r>
              <a:rPr lang="tr-TR" sz="2000" dirty="0">
                <a:latin typeface="Calibri"/>
              </a:rPr>
              <a:t>Proje yerinin görülüp incelenme zorunluluğu </a:t>
            </a:r>
            <a:r>
              <a:rPr lang="tr-TR" sz="2000" dirty="0" smtClean="0">
                <a:latin typeface="Calibri"/>
              </a:rPr>
              <a:t>kaldırılmıştır.</a:t>
            </a:r>
          </a:p>
          <a:p>
            <a:pPr lvl="0" algn="just"/>
            <a:endParaRPr lang="tr-TR" sz="2000" dirty="0">
              <a:latin typeface="Calibri"/>
            </a:endParaRPr>
          </a:p>
          <a:p>
            <a:pPr lvl="0" algn="just"/>
            <a:r>
              <a:rPr lang="tr-TR" sz="2000" dirty="0">
                <a:solidFill>
                  <a:prstClr val="black"/>
                </a:solidFill>
                <a:latin typeface="Calibri"/>
              </a:rPr>
              <a:t>Taahhüt ihlalinin tespiti halinde, ihlalin ortadan kaldırılması için, bir defaya mahsus olmak üzere verilen 90 günlük süre, makul </a:t>
            </a:r>
            <a:r>
              <a:rPr lang="tr-TR" sz="2000" b="1" dirty="0">
                <a:solidFill>
                  <a:prstClr val="black"/>
                </a:solidFill>
                <a:latin typeface="Calibri"/>
              </a:rPr>
              <a:t>«süre» </a:t>
            </a:r>
            <a:r>
              <a:rPr lang="tr-TR" sz="2000" dirty="0">
                <a:solidFill>
                  <a:prstClr val="black"/>
                </a:solidFill>
                <a:latin typeface="Calibri"/>
              </a:rPr>
              <a:t>tanımına </a:t>
            </a:r>
            <a:r>
              <a:rPr lang="tr-TR" sz="2000" dirty="0" smtClean="0">
                <a:solidFill>
                  <a:prstClr val="black"/>
                </a:solidFill>
                <a:latin typeface="Calibri"/>
              </a:rPr>
              <a:t>dönüştürülmüş ve yatırımcıya eksiklerini tamamlaması için kolaylık sağlanmıştır.</a:t>
            </a:r>
            <a:endParaRPr lang="tr-TR" sz="2000" dirty="0">
              <a:solidFill>
                <a:prstClr val="black"/>
              </a:solidFill>
              <a:latin typeface="Calibri"/>
            </a:endParaRPr>
          </a:p>
          <a:p>
            <a:pPr lvl="0" algn="just"/>
            <a:endParaRPr lang="tr-TR" sz="2000" dirty="0">
              <a:solidFill>
                <a:prstClr val="black"/>
              </a:solidFill>
              <a:latin typeface="Calibri"/>
            </a:endParaRPr>
          </a:p>
          <a:p>
            <a:pPr lvl="0"/>
            <a:r>
              <a:rPr lang="tr-TR" sz="1600" dirty="0" smtClean="0">
                <a:solidFill>
                  <a:prstClr val="black"/>
                </a:solidFill>
                <a:latin typeface="Calibri"/>
              </a:rPr>
              <a:t> </a:t>
            </a:r>
            <a:endParaRPr lang="tr-TR" sz="1600" dirty="0">
              <a:solidFill>
                <a:prstClr val="black"/>
              </a:solidFill>
              <a:latin typeface="Calibri"/>
            </a:endParaRPr>
          </a:p>
          <a:p>
            <a:pPr lvl="0" algn="just"/>
            <a:endParaRPr lang="tr-TR" sz="1600" dirty="0" smtClean="0">
              <a:latin typeface="Calibri"/>
            </a:endParaRPr>
          </a:p>
          <a:p>
            <a:pPr lvl="0" algn="just"/>
            <a:endParaRPr lang="tr-TR" sz="1600" dirty="0">
              <a:solidFill>
                <a:srgbClr val="FF0000"/>
              </a:solidFill>
              <a:latin typeface="Calibri"/>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29475" y="12530"/>
            <a:ext cx="1914525" cy="1200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52" y="12530"/>
            <a:ext cx="173355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58506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59014" y="1340768"/>
            <a:ext cx="7776864" cy="6217087"/>
          </a:xfrm>
          <a:prstGeom prst="rect">
            <a:avLst/>
          </a:prstGeom>
        </p:spPr>
        <p:txBody>
          <a:bodyPr wrap="square">
            <a:spAutoFit/>
          </a:bodyPr>
          <a:lstStyle/>
          <a:p>
            <a:pPr lvl="0" algn="just"/>
            <a:endParaRPr lang="tr-TR" sz="1600" b="1" dirty="0" smtClean="0">
              <a:solidFill>
                <a:prstClr val="black"/>
              </a:solidFill>
              <a:latin typeface="Calibri"/>
            </a:endParaRPr>
          </a:p>
          <a:p>
            <a:pPr lvl="0" algn="just"/>
            <a:r>
              <a:rPr lang="tr-TR" sz="2000" b="1" dirty="0" smtClean="0">
                <a:solidFill>
                  <a:prstClr val="black"/>
                </a:solidFill>
                <a:latin typeface="Calibri"/>
              </a:rPr>
              <a:t>Yeni </a:t>
            </a:r>
            <a:r>
              <a:rPr lang="tr-TR" sz="2000" b="1" dirty="0">
                <a:solidFill>
                  <a:prstClr val="black"/>
                </a:solidFill>
                <a:latin typeface="Calibri"/>
              </a:rPr>
              <a:t>Yönetmelik </a:t>
            </a:r>
            <a:r>
              <a:rPr lang="tr-TR" sz="2000" b="1" dirty="0" smtClean="0">
                <a:solidFill>
                  <a:prstClr val="black"/>
                </a:solidFill>
                <a:latin typeface="Calibri"/>
              </a:rPr>
              <a:t>İle Ek-I Listesinden çıkarılıp Ek-II Listesinde yer alanlar ;</a:t>
            </a:r>
            <a:endParaRPr lang="tr-TR" sz="2000" b="1" dirty="0">
              <a:solidFill>
                <a:prstClr val="black"/>
              </a:solidFill>
              <a:latin typeface="Calibri"/>
            </a:endParaRPr>
          </a:p>
          <a:p>
            <a:pPr lvl="0" algn="just"/>
            <a:endParaRPr lang="tr-TR" sz="1600" dirty="0">
              <a:solidFill>
                <a:prstClr val="black"/>
              </a:solidFill>
              <a:latin typeface="Calibri"/>
            </a:endParaRPr>
          </a:p>
          <a:p>
            <a:pPr lvl="0" algn="just"/>
            <a:r>
              <a:rPr lang="tr-TR" sz="1600" dirty="0">
                <a:solidFill>
                  <a:prstClr val="black"/>
                </a:solidFill>
                <a:latin typeface="+mj-lt"/>
              </a:rPr>
              <a:t>100 m3 üzerinde havuz hacmine sahip «metal veya plastik maddelerin  yüzeylerinin  metalle kaplandığı» projeler </a:t>
            </a:r>
            <a:r>
              <a:rPr lang="tr-TR" sz="1600" dirty="0" smtClean="0">
                <a:solidFill>
                  <a:prstClr val="black"/>
                </a:solidFill>
                <a:latin typeface="+mj-lt"/>
              </a:rPr>
              <a:t> EK-I listesinden çıkarılarak, EK-II kapsamındaki 5m</a:t>
            </a:r>
            <a:r>
              <a:rPr lang="tr-TR" sz="1600" baseline="30000" dirty="0" smtClean="0">
                <a:solidFill>
                  <a:prstClr val="black"/>
                </a:solidFill>
                <a:latin typeface="+mj-lt"/>
              </a:rPr>
              <a:t>3</a:t>
            </a:r>
            <a:r>
              <a:rPr lang="tr-TR" sz="1600" dirty="0" smtClean="0">
                <a:solidFill>
                  <a:prstClr val="black"/>
                </a:solidFill>
                <a:latin typeface="+mj-lt"/>
              </a:rPr>
              <a:t> limiti 10 m</a:t>
            </a:r>
            <a:r>
              <a:rPr lang="tr-TR" sz="1600" baseline="30000" dirty="0" smtClean="0">
                <a:solidFill>
                  <a:prstClr val="black"/>
                </a:solidFill>
                <a:latin typeface="+mj-lt"/>
              </a:rPr>
              <a:t>3</a:t>
            </a:r>
            <a:r>
              <a:rPr lang="tr-TR" sz="1600" dirty="0" smtClean="0">
                <a:solidFill>
                  <a:prstClr val="black"/>
                </a:solidFill>
                <a:latin typeface="+mj-lt"/>
              </a:rPr>
              <a:t> ‘e yükseltilmiştir.</a:t>
            </a:r>
          </a:p>
          <a:p>
            <a:pPr lvl="0" algn="just"/>
            <a:endParaRPr lang="tr-TR" sz="1600" dirty="0">
              <a:solidFill>
                <a:prstClr val="black"/>
              </a:solidFill>
              <a:latin typeface="+mj-lt"/>
            </a:endParaRPr>
          </a:p>
          <a:p>
            <a:pPr lvl="0" algn="just"/>
            <a:r>
              <a:rPr lang="tr-TR" sz="1600" dirty="0">
                <a:solidFill>
                  <a:prstClr val="black"/>
                </a:solidFill>
                <a:latin typeface="+mj-lt"/>
              </a:rPr>
              <a:t>Dip tarama projeleri (3.000.000 m3 ve üzeri malzeme çıkarılan) Ek-I kapsamından </a:t>
            </a:r>
            <a:r>
              <a:rPr lang="tr-TR" sz="1600" dirty="0" smtClean="0">
                <a:solidFill>
                  <a:prstClr val="black"/>
                </a:solidFill>
                <a:latin typeface="+mj-lt"/>
              </a:rPr>
              <a:t>çıkarılmış, </a:t>
            </a:r>
            <a:r>
              <a:rPr lang="tr-TR" sz="1600" dirty="0">
                <a:solidFill>
                  <a:prstClr val="black"/>
                </a:solidFill>
                <a:latin typeface="+mj-lt"/>
              </a:rPr>
              <a:t>EK-II kapsamındaki </a:t>
            </a:r>
            <a:r>
              <a:rPr lang="tr-TR" sz="1600" dirty="0">
                <a:latin typeface="+mj-lt"/>
              </a:rPr>
              <a:t>300.000 m</a:t>
            </a:r>
            <a:r>
              <a:rPr lang="tr-TR" sz="1600" baseline="30000" dirty="0">
                <a:latin typeface="+mj-lt"/>
              </a:rPr>
              <a:t>3</a:t>
            </a:r>
            <a:r>
              <a:rPr lang="tr-TR" sz="1600" dirty="0">
                <a:latin typeface="+mj-lt"/>
              </a:rPr>
              <a:t> </a:t>
            </a:r>
            <a:r>
              <a:rPr lang="tr-TR" sz="1600" dirty="0" smtClean="0">
                <a:latin typeface="+mj-lt"/>
              </a:rPr>
              <a:t>ve üzeri limiti </a:t>
            </a:r>
            <a:r>
              <a:rPr lang="tr-TR" sz="1600" dirty="0" smtClean="0">
                <a:solidFill>
                  <a:prstClr val="black"/>
                </a:solidFill>
                <a:latin typeface="+mj-lt"/>
              </a:rPr>
              <a:t>50.000 m</a:t>
            </a:r>
            <a:r>
              <a:rPr lang="tr-TR" sz="1600" baseline="30000" dirty="0" smtClean="0">
                <a:solidFill>
                  <a:prstClr val="black"/>
                </a:solidFill>
                <a:latin typeface="+mj-lt"/>
              </a:rPr>
              <a:t>3</a:t>
            </a:r>
            <a:r>
              <a:rPr lang="tr-TR" sz="1600" dirty="0" smtClean="0">
                <a:solidFill>
                  <a:prstClr val="black"/>
                </a:solidFill>
                <a:latin typeface="+mj-lt"/>
              </a:rPr>
              <a:t> ve üzeri olarak yükseltilmiştir. Ve tüm dip taramaları EK- 2 kapsamına alınmıştır.</a:t>
            </a:r>
            <a:endParaRPr lang="tr-TR" sz="1600" dirty="0">
              <a:solidFill>
                <a:prstClr val="black"/>
              </a:solidFill>
              <a:latin typeface="+mj-lt"/>
            </a:endParaRPr>
          </a:p>
          <a:p>
            <a:pPr lvl="0" algn="just"/>
            <a:endParaRPr lang="tr-TR" sz="1600" dirty="0" smtClean="0">
              <a:solidFill>
                <a:prstClr val="black"/>
              </a:solidFill>
              <a:latin typeface="+mj-lt"/>
            </a:endParaRPr>
          </a:p>
          <a:p>
            <a:pPr algn="just"/>
            <a:r>
              <a:rPr lang="tr-TR" sz="1600" dirty="0">
                <a:solidFill>
                  <a:prstClr val="black"/>
                </a:solidFill>
                <a:latin typeface="+mj-lt"/>
              </a:rPr>
              <a:t>2000 konut adetli toplu konut projeleri</a:t>
            </a:r>
            <a:r>
              <a:rPr lang="tr-TR" sz="1600" dirty="0" smtClean="0">
                <a:solidFill>
                  <a:prstClr val="black"/>
                </a:solidFill>
                <a:latin typeface="+mj-lt"/>
              </a:rPr>
              <a:t>,</a:t>
            </a:r>
            <a:r>
              <a:rPr lang="tr-TR" sz="1600" dirty="0">
                <a:solidFill>
                  <a:prstClr val="black"/>
                </a:solidFill>
                <a:latin typeface="+mj-lt"/>
              </a:rPr>
              <a:t> Ek-I kapsamından çıkarılmış, </a:t>
            </a:r>
            <a:r>
              <a:rPr lang="tr-TR" sz="1600" dirty="0" smtClean="0">
                <a:solidFill>
                  <a:prstClr val="black"/>
                </a:solidFill>
                <a:latin typeface="+mj-lt"/>
              </a:rPr>
              <a:t>500 konut </a:t>
            </a:r>
            <a:r>
              <a:rPr lang="tr-TR" sz="1600" dirty="0">
                <a:solidFill>
                  <a:prstClr val="black"/>
                </a:solidFill>
                <a:latin typeface="+mj-lt"/>
              </a:rPr>
              <a:t>ve </a:t>
            </a:r>
            <a:r>
              <a:rPr lang="tr-TR" sz="1600" dirty="0" smtClean="0">
                <a:solidFill>
                  <a:prstClr val="black"/>
                </a:solidFill>
                <a:latin typeface="+mj-lt"/>
              </a:rPr>
              <a:t>üzeri tüm konut projeleri sadece Ek- II  olarak  valiliklerce yapılması sağlanmıştır. </a:t>
            </a:r>
          </a:p>
          <a:p>
            <a:pPr algn="just"/>
            <a:endParaRPr lang="tr-TR" sz="1600" dirty="0" smtClean="0">
              <a:solidFill>
                <a:prstClr val="black"/>
              </a:solidFill>
              <a:latin typeface="+mj-lt"/>
            </a:endParaRPr>
          </a:p>
          <a:p>
            <a:pPr algn="just"/>
            <a:r>
              <a:rPr lang="tr-TR" sz="1600" dirty="0">
                <a:solidFill>
                  <a:prstClr val="black"/>
                </a:solidFill>
                <a:latin typeface="+mj-lt"/>
              </a:rPr>
              <a:t>50 hektar üzeri golf tesisleri</a:t>
            </a:r>
            <a:r>
              <a:rPr lang="tr-TR" sz="1600" dirty="0" smtClean="0">
                <a:solidFill>
                  <a:prstClr val="black"/>
                </a:solidFill>
                <a:latin typeface="+mj-lt"/>
              </a:rPr>
              <a:t>, </a:t>
            </a:r>
            <a:r>
              <a:rPr lang="tr-TR" sz="1600" dirty="0">
                <a:solidFill>
                  <a:prstClr val="black"/>
                </a:solidFill>
                <a:latin typeface="+mj-lt"/>
              </a:rPr>
              <a:t>Ek-I kapsamından çıkarılmış, </a:t>
            </a:r>
            <a:r>
              <a:rPr lang="tr-TR" sz="1600" dirty="0" smtClean="0">
                <a:solidFill>
                  <a:prstClr val="black"/>
                </a:solidFill>
                <a:latin typeface="+mj-lt"/>
              </a:rPr>
              <a:t>alan limiti olmaksızın Ek-II </a:t>
            </a:r>
            <a:r>
              <a:rPr lang="tr-TR" sz="1600" dirty="0">
                <a:solidFill>
                  <a:prstClr val="black"/>
                </a:solidFill>
                <a:latin typeface="+mj-lt"/>
              </a:rPr>
              <a:t>kapsamına  </a:t>
            </a:r>
            <a:r>
              <a:rPr lang="tr-TR" sz="1600" dirty="0" smtClean="0">
                <a:solidFill>
                  <a:prstClr val="black"/>
                </a:solidFill>
                <a:latin typeface="+mj-lt"/>
              </a:rPr>
              <a:t>alınarak </a:t>
            </a:r>
            <a:r>
              <a:rPr lang="tr-TR" sz="1600" dirty="0">
                <a:solidFill>
                  <a:prstClr val="black"/>
                </a:solidFill>
                <a:latin typeface="+mj-lt"/>
              </a:rPr>
              <a:t>valiliklerce yapılması sağlanmıştır. </a:t>
            </a:r>
            <a:r>
              <a:rPr lang="tr-TR" sz="1600" dirty="0" smtClean="0">
                <a:solidFill>
                  <a:prstClr val="black"/>
                </a:solidFill>
                <a:latin typeface="+mj-lt"/>
              </a:rPr>
              <a:t>  </a:t>
            </a:r>
            <a:endParaRPr lang="tr-TR" sz="1600" dirty="0">
              <a:solidFill>
                <a:prstClr val="black"/>
              </a:solidFill>
              <a:latin typeface="+mj-lt"/>
            </a:endParaRPr>
          </a:p>
          <a:p>
            <a:pPr algn="just"/>
            <a:endParaRPr lang="tr-TR" sz="1600" dirty="0" smtClean="0">
              <a:solidFill>
                <a:prstClr val="black"/>
              </a:solidFill>
              <a:latin typeface="+mj-lt"/>
            </a:endParaRPr>
          </a:p>
          <a:p>
            <a:pPr lvl="0" algn="just"/>
            <a:r>
              <a:rPr lang="tr-TR" sz="1600" dirty="0">
                <a:solidFill>
                  <a:prstClr val="black"/>
                </a:solidFill>
                <a:latin typeface="+mj-lt"/>
              </a:rPr>
              <a:t>50000 m2 kapalı alana sahip alışveriş merkezleri Ek-I listesinden </a:t>
            </a:r>
            <a:r>
              <a:rPr lang="tr-TR" sz="1600" dirty="0" smtClean="0">
                <a:solidFill>
                  <a:prstClr val="black"/>
                </a:solidFill>
                <a:latin typeface="+mj-lt"/>
              </a:rPr>
              <a:t>çıkarılmış, </a:t>
            </a:r>
            <a:r>
              <a:rPr lang="tr-TR" sz="1600" dirty="0">
                <a:solidFill>
                  <a:prstClr val="black"/>
                </a:solidFill>
                <a:latin typeface="+mj-lt"/>
              </a:rPr>
              <a:t>EK-II </a:t>
            </a:r>
            <a:r>
              <a:rPr lang="tr-TR" sz="1600" dirty="0" smtClean="0">
                <a:solidFill>
                  <a:prstClr val="black"/>
                </a:solidFill>
                <a:latin typeface="+mj-lt"/>
              </a:rPr>
              <a:t>kapsamına alınmıştır.</a:t>
            </a:r>
            <a:endParaRPr lang="tr-TR" sz="1600" dirty="0">
              <a:solidFill>
                <a:prstClr val="black"/>
              </a:solidFill>
              <a:latin typeface="+mj-lt"/>
            </a:endParaRPr>
          </a:p>
          <a:p>
            <a:pPr algn="just"/>
            <a:endParaRPr lang="tr-TR" dirty="0">
              <a:solidFill>
                <a:prstClr val="black"/>
              </a:solidFill>
              <a:latin typeface="Calibri"/>
            </a:endParaRPr>
          </a:p>
          <a:p>
            <a:pPr lvl="0" algn="just"/>
            <a:endParaRPr lang="tr-TR" dirty="0">
              <a:solidFill>
                <a:prstClr val="black"/>
              </a:solidFill>
              <a:latin typeface="Calibri"/>
            </a:endParaRPr>
          </a:p>
          <a:p>
            <a:pPr lvl="0"/>
            <a:endParaRPr lang="tr-TR" dirty="0">
              <a:solidFill>
                <a:prstClr val="black"/>
              </a:solidFill>
              <a:latin typeface="Calibri"/>
            </a:endParaRPr>
          </a:p>
          <a:p>
            <a:pPr lvl="0" algn="just"/>
            <a:endParaRPr lang="tr-TR" dirty="0">
              <a:solidFill>
                <a:prstClr val="black"/>
              </a:solidFill>
              <a:latin typeface="Calibri"/>
            </a:endParaRPr>
          </a:p>
          <a:p>
            <a:pPr lvl="0" algn="just"/>
            <a:endParaRPr lang="tr-TR" dirty="0">
              <a:solidFill>
                <a:prstClr val="black"/>
              </a:solidFill>
              <a:latin typeface="Calibri"/>
            </a:endParaRPr>
          </a:p>
        </p:txBody>
      </p:sp>
      <p:pic>
        <p:nvPicPr>
          <p:cNvPr id="3" name="Picture 2" descr="C:\Documents and Settings\ykaraca\Desktop\Yeni Bakanlık Logosu\logo.jpg"/>
          <p:cNvPicPr>
            <a:picLocks noChangeAspect="1" noChangeArrowheads="1"/>
          </p:cNvPicPr>
          <p:nvPr/>
        </p:nvPicPr>
        <p:blipFill>
          <a:blip r:embed="rId2" cstate="print"/>
          <a:srcRect/>
          <a:stretch>
            <a:fillRect/>
          </a:stretch>
        </p:blipFill>
        <p:spPr bwMode="auto">
          <a:xfrm>
            <a:off x="-32" y="7956"/>
            <a:ext cx="1907736" cy="1757532"/>
          </a:xfrm>
          <a:prstGeom prst="ellipse">
            <a:avLst/>
          </a:prstGeom>
          <a:ln>
            <a:noFill/>
          </a:ln>
          <a:effectLst>
            <a:softEdge rad="112500"/>
          </a:effec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29474" y="0"/>
            <a:ext cx="1914525" cy="1200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61024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655168" y="548680"/>
            <a:ext cx="7488832" cy="6494085"/>
          </a:xfrm>
          <a:prstGeom prst="rect">
            <a:avLst/>
          </a:prstGeom>
        </p:spPr>
        <p:txBody>
          <a:bodyPr wrap="square">
            <a:spAutoFit/>
          </a:bodyPr>
          <a:lstStyle/>
          <a:p>
            <a:pPr lvl="0" algn="just"/>
            <a:r>
              <a:rPr lang="tr-TR" b="1" dirty="0">
                <a:latin typeface="Calibri"/>
              </a:rPr>
              <a:t>Yönetmelik kapsamından çıkarılan </a:t>
            </a:r>
            <a:r>
              <a:rPr lang="tr-TR" b="1" dirty="0" smtClean="0">
                <a:latin typeface="Calibri"/>
              </a:rPr>
              <a:t>faaliyetler;</a:t>
            </a:r>
            <a:endParaRPr lang="tr-TR" b="1" dirty="0">
              <a:latin typeface="Calibri"/>
            </a:endParaRPr>
          </a:p>
          <a:p>
            <a:pPr lvl="0" algn="just"/>
            <a:endParaRPr lang="tr-TR" dirty="0">
              <a:latin typeface="Calibri"/>
            </a:endParaRPr>
          </a:p>
          <a:p>
            <a:pPr lvl="0" algn="just"/>
            <a:r>
              <a:rPr lang="tr-TR" sz="1600" dirty="0">
                <a:latin typeface="Calibri"/>
              </a:rPr>
              <a:t>-Beyaz eşyaların boyanarak üretildiği tesisler, </a:t>
            </a:r>
            <a:endParaRPr lang="tr-TR" sz="1600" dirty="0" smtClean="0">
              <a:latin typeface="Calibri"/>
            </a:endParaRPr>
          </a:p>
          <a:p>
            <a:pPr lvl="0" algn="just"/>
            <a:endParaRPr lang="tr-TR" sz="1600" dirty="0">
              <a:latin typeface="Calibri"/>
            </a:endParaRPr>
          </a:p>
          <a:p>
            <a:pPr lvl="0" algn="just"/>
            <a:r>
              <a:rPr lang="tr-TR" sz="1600" dirty="0">
                <a:latin typeface="Calibri"/>
              </a:rPr>
              <a:t>-Havai fişek üreten tesisler</a:t>
            </a:r>
            <a:r>
              <a:rPr lang="tr-TR" sz="1600" dirty="0" smtClean="0">
                <a:latin typeface="Calibri"/>
              </a:rPr>
              <a:t>,</a:t>
            </a:r>
          </a:p>
          <a:p>
            <a:pPr lvl="0" algn="just"/>
            <a:endParaRPr lang="tr-TR" sz="1600" dirty="0">
              <a:latin typeface="Calibri"/>
            </a:endParaRPr>
          </a:p>
          <a:p>
            <a:pPr lvl="0" algn="just"/>
            <a:r>
              <a:rPr lang="tr-TR" sz="1600" dirty="0">
                <a:latin typeface="Calibri"/>
              </a:rPr>
              <a:t>-Arazi kullanım vasfını değiştirmeyi amaçlayan projeler</a:t>
            </a:r>
            <a:r>
              <a:rPr lang="tr-TR" sz="1600" dirty="0" smtClean="0">
                <a:latin typeface="Calibri"/>
              </a:rPr>
              <a:t>,</a:t>
            </a:r>
          </a:p>
          <a:p>
            <a:pPr lvl="0" algn="just"/>
            <a:endParaRPr lang="tr-TR" sz="1600" dirty="0">
              <a:latin typeface="Calibri"/>
            </a:endParaRPr>
          </a:p>
          <a:p>
            <a:pPr lvl="0" algn="just"/>
            <a:r>
              <a:rPr lang="tr-TR" sz="1600" dirty="0">
                <a:latin typeface="Calibri"/>
              </a:rPr>
              <a:t>-Feribot iskeleleri, </a:t>
            </a:r>
            <a:endParaRPr lang="tr-TR" sz="1600" dirty="0" smtClean="0">
              <a:latin typeface="Calibri"/>
            </a:endParaRPr>
          </a:p>
          <a:p>
            <a:pPr lvl="0" algn="just"/>
            <a:endParaRPr lang="tr-TR" sz="1600" dirty="0">
              <a:latin typeface="Calibri"/>
            </a:endParaRPr>
          </a:p>
          <a:p>
            <a:pPr lvl="0" algn="just"/>
            <a:r>
              <a:rPr lang="tr-TR" sz="1600" dirty="0">
                <a:latin typeface="Calibri"/>
              </a:rPr>
              <a:t>-Demiryolu taşımacılığında kullanılan aktarma amaçlı tesisler, demiryolu terminallerinin yapımı, </a:t>
            </a:r>
            <a:endParaRPr lang="tr-TR" sz="1600" dirty="0" smtClean="0">
              <a:latin typeface="Calibri"/>
            </a:endParaRPr>
          </a:p>
          <a:p>
            <a:pPr lvl="0" algn="just"/>
            <a:endParaRPr lang="tr-TR" sz="1600" dirty="0">
              <a:latin typeface="Calibri"/>
            </a:endParaRPr>
          </a:p>
          <a:p>
            <a:pPr lvl="0" algn="just"/>
            <a:r>
              <a:rPr lang="tr-TR" sz="1600" dirty="0">
                <a:latin typeface="Calibri"/>
              </a:rPr>
              <a:t>-Ulaştırma amacı ile kullanılan 10 km. ve üzeri tünel projeleri, </a:t>
            </a:r>
            <a:endParaRPr lang="tr-TR" sz="1600" dirty="0" smtClean="0">
              <a:latin typeface="Calibri"/>
            </a:endParaRPr>
          </a:p>
          <a:p>
            <a:pPr lvl="0" algn="just"/>
            <a:endParaRPr lang="tr-TR" sz="1600" dirty="0">
              <a:latin typeface="Calibri"/>
            </a:endParaRPr>
          </a:p>
          <a:p>
            <a:pPr lvl="0" algn="just"/>
            <a:r>
              <a:rPr lang="tr-TR" sz="1600" dirty="0">
                <a:latin typeface="Calibri"/>
              </a:rPr>
              <a:t>-Eğitim kampüsleri  (kapladığı alan 50.000 m2 ve üzeri eğitim tesisleri</a:t>
            </a:r>
            <a:r>
              <a:rPr lang="tr-TR" sz="1600" dirty="0" smtClean="0">
                <a:latin typeface="Calibri"/>
              </a:rPr>
              <a:t>),</a:t>
            </a:r>
          </a:p>
          <a:p>
            <a:pPr lvl="0" algn="just"/>
            <a:r>
              <a:rPr lang="tr-TR" sz="1600" dirty="0" smtClean="0">
                <a:latin typeface="Calibri"/>
              </a:rPr>
              <a:t> </a:t>
            </a:r>
            <a:endParaRPr lang="tr-TR" sz="1600" dirty="0">
              <a:latin typeface="Calibri"/>
            </a:endParaRPr>
          </a:p>
          <a:p>
            <a:pPr lvl="0" algn="just"/>
            <a:r>
              <a:rPr lang="tr-TR" sz="1600" dirty="0" smtClean="0">
                <a:latin typeface="Calibri"/>
              </a:rPr>
              <a:t>-Hastaneler</a:t>
            </a:r>
            <a:r>
              <a:rPr lang="tr-TR" sz="1600" dirty="0">
                <a:latin typeface="Calibri"/>
              </a:rPr>
              <a:t>,  hastane ve tıp merkezleri bünyesi dışında yer alan diyaliz </a:t>
            </a:r>
            <a:r>
              <a:rPr lang="tr-TR" sz="1600" dirty="0" smtClean="0">
                <a:latin typeface="Calibri"/>
              </a:rPr>
              <a:t>merkezleri,</a:t>
            </a:r>
          </a:p>
          <a:p>
            <a:pPr marL="285750" lvl="0" indent="-285750" algn="just">
              <a:buFontTx/>
              <a:buChar char="-"/>
            </a:pPr>
            <a:endParaRPr lang="tr-TR" sz="1600" dirty="0">
              <a:latin typeface="Calibri"/>
            </a:endParaRPr>
          </a:p>
          <a:p>
            <a:pPr lvl="0" algn="just"/>
            <a:r>
              <a:rPr lang="tr-TR" sz="1600" dirty="0">
                <a:latin typeface="Calibri"/>
              </a:rPr>
              <a:t>-Spor kompleksleri (olimpik ölçülerde 3 farklı lisanslı spor dalı içeren kompleksler) veya </a:t>
            </a:r>
            <a:r>
              <a:rPr lang="tr-TR" sz="1600" dirty="0" smtClean="0">
                <a:latin typeface="Calibri"/>
              </a:rPr>
              <a:t>hipodromlar,</a:t>
            </a:r>
            <a:endParaRPr lang="tr-TR" sz="1600" dirty="0">
              <a:latin typeface="Calibri"/>
            </a:endParaRPr>
          </a:p>
          <a:p>
            <a:pPr lvl="0" algn="just"/>
            <a:endParaRPr lang="tr-TR" sz="1600" dirty="0" smtClean="0">
              <a:latin typeface="Calibri"/>
            </a:endParaRPr>
          </a:p>
          <a:p>
            <a:pPr lvl="0" algn="just"/>
            <a:r>
              <a:rPr lang="tr-TR" sz="1600" dirty="0" smtClean="0">
                <a:latin typeface="Calibri"/>
              </a:rPr>
              <a:t>-</a:t>
            </a:r>
            <a:r>
              <a:rPr lang="tr-TR" sz="1600" dirty="0">
                <a:latin typeface="Calibri"/>
              </a:rPr>
              <a:t>Bu Yönetmeliğin EK-</a:t>
            </a:r>
            <a:r>
              <a:rPr lang="tr-TR" sz="1600" dirty="0" err="1">
                <a:latin typeface="Calibri"/>
              </a:rPr>
              <a:t>I’inde</a:t>
            </a:r>
            <a:r>
              <a:rPr lang="tr-TR" sz="1600" dirty="0">
                <a:latin typeface="Calibri"/>
              </a:rPr>
              <a:t> yer alan sanayi ve enerji tesislerinin </a:t>
            </a:r>
            <a:r>
              <a:rPr lang="tr-TR" sz="1600" dirty="0" smtClean="0">
                <a:latin typeface="Calibri"/>
              </a:rPr>
              <a:t>sökümü,</a:t>
            </a:r>
          </a:p>
          <a:p>
            <a:pPr lvl="0" algn="just"/>
            <a:r>
              <a:rPr lang="tr-TR" sz="1600" dirty="0">
                <a:latin typeface="Calibri"/>
              </a:rPr>
              <a:t> </a:t>
            </a:r>
          </a:p>
          <a:p>
            <a:pPr lvl="0" algn="just"/>
            <a:r>
              <a:rPr lang="tr-TR" sz="1600" dirty="0" smtClean="0">
                <a:latin typeface="Calibri"/>
              </a:rPr>
              <a:t>Faaliyetleri Yönetmelik kapsamından çıkartılmış ve yatırımcının önü açılmıştır.</a:t>
            </a:r>
            <a:endParaRPr lang="tr-TR" sz="1600" dirty="0">
              <a:latin typeface="Calibri"/>
            </a:endParaRPr>
          </a:p>
          <a:p>
            <a:pPr lvl="0" algn="just"/>
            <a:r>
              <a:rPr lang="tr-TR" sz="1600" dirty="0">
                <a:solidFill>
                  <a:prstClr val="black"/>
                </a:solidFill>
                <a:latin typeface="Calibri"/>
              </a:rPr>
              <a:t> </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73355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56859" y="7956"/>
            <a:ext cx="1914525" cy="1200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720480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526</TotalTime>
  <Words>1034</Words>
  <Application>Microsoft Office PowerPoint</Application>
  <PresentationFormat>Ekran Gösterisi (4:3)</PresentationFormat>
  <Paragraphs>94</Paragraphs>
  <Slides>6</Slides>
  <Notes>3</Notes>
  <HiddenSlides>0</HiddenSlides>
  <MMClips>0</MMClips>
  <ScaleCrop>false</ScaleCrop>
  <HeadingPairs>
    <vt:vector size="4" baseType="variant">
      <vt:variant>
        <vt:lpstr>Tema</vt:lpstr>
      </vt:variant>
      <vt:variant>
        <vt:i4>1</vt:i4>
      </vt:variant>
      <vt:variant>
        <vt:lpstr>Slayt Başlıkları</vt:lpstr>
      </vt:variant>
      <vt:variant>
        <vt:i4>6</vt:i4>
      </vt:variant>
    </vt:vector>
  </HeadingPairs>
  <TitlesOfParts>
    <vt:vector size="7" baseType="lpstr">
      <vt:lpstr>Akış</vt:lpstr>
      <vt:lpstr>Slayt 1</vt:lpstr>
      <vt:lpstr>Slayt 2</vt:lpstr>
      <vt:lpstr>Slayt 3</vt:lpstr>
      <vt:lpstr>Slayt 4</vt:lpstr>
      <vt:lpstr>Slayt 5</vt:lpstr>
      <vt:lpstr>Slayt 6</vt:lpstr>
    </vt:vector>
  </TitlesOfParts>
  <Company>Sirket Adi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BILGISAYAR</dc:creator>
  <cp:lastModifiedBy>Casper</cp:lastModifiedBy>
  <cp:revision>76</cp:revision>
  <dcterms:created xsi:type="dcterms:W3CDTF">2015-01-11T20:35:32Z</dcterms:created>
  <dcterms:modified xsi:type="dcterms:W3CDTF">2015-01-13T12:54:46Z</dcterms:modified>
</cp:coreProperties>
</file>